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98" r:id="rId4"/>
    <p:sldId id="304" r:id="rId5"/>
    <p:sldId id="264" r:id="rId6"/>
    <p:sldId id="306" r:id="rId7"/>
    <p:sldId id="302" r:id="rId8"/>
    <p:sldId id="307" r:id="rId9"/>
    <p:sldId id="308" r:id="rId10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0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3.emf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image" Target="../media/image16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8.m4a"/><Relationship Id="rId7" Type="http://schemas.openxmlformats.org/officeDocument/2006/relationships/image" Target="../media/image19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9.m4a"/><Relationship Id="rId7" Type="http://schemas.openxmlformats.org/officeDocument/2006/relationships/image" Target="../media/image23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فرکانس های </a:t>
            </a:r>
            <a:r>
              <a:rPr lang="fa-IR" altLang="en-US" sz="4400" dirty="0" smtClean="0">
                <a:cs typeface="B Titr" panose="00000700000000000000" pitchFamily="2" charset="-78"/>
              </a:rPr>
              <a:t>طبیعی</a:t>
            </a:r>
            <a:r>
              <a:rPr lang="en-US" altLang="en-US" sz="4400" dirty="0" smtClean="0">
                <a:cs typeface="B Titr" panose="00000700000000000000" pitchFamily="2" charset="-78"/>
              </a:rPr>
              <a:t/>
            </a:r>
            <a:br>
              <a:rPr lang="en-US" altLang="en-US" sz="4400" dirty="0" smtClean="0">
                <a:cs typeface="B Titr" panose="00000700000000000000" pitchFamily="2" charset="-78"/>
              </a:rPr>
            </a:br>
            <a:r>
              <a:rPr lang="en-US" altLang="en-US" sz="4400" dirty="0">
                <a:cs typeface="B Titr" panose="00000700000000000000" pitchFamily="2" charset="-78"/>
              </a:rPr>
              <a:t/>
            </a:r>
            <a:br>
              <a:rPr lang="en-US" altLang="en-US" sz="4400" dirty="0">
                <a:cs typeface="B Titr" panose="00000700000000000000" pitchFamily="2" charset="-78"/>
              </a:rPr>
            </a:br>
            <a:r>
              <a:rPr lang="fa-IR" altLang="en-US" sz="4400" dirty="0" smtClean="0">
                <a:cs typeface="B Titr" panose="00000700000000000000" pitchFamily="2" charset="-78"/>
              </a:rPr>
              <a:t>مثال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58"/>
    </mc:Choice>
    <mc:Fallback>
      <p:transition spd="slow" advTm="97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مثال یک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32856"/>
            <a:ext cx="8616802" cy="28313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"/>
    </mc:Choice>
    <mc:Fallback>
      <p:transition spd="slow" advTm="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smtClean="0">
                <a:cs typeface="0 Titr Bold" panose="00000700000000000000" pitchFamily="2" charset="-78"/>
              </a:rPr>
              <a:t>حل مثال یک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844824"/>
            <a:ext cx="4464496" cy="1466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333657"/>
            <a:ext cx="6124575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5076092"/>
            <a:ext cx="3629025" cy="43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921890"/>
            <a:ext cx="3562350" cy="80962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"/>
    </mc:Choice>
    <mc:Fallback>
      <p:transition spd="slow" advTm="1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2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" y="2132856"/>
            <a:ext cx="8954806" cy="26642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7"/>
    </mc:Choice>
    <mc:Fallback>
      <p:transition spd="slow" advTm="57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2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47505" y="2361513"/>
                <a:ext cx="5000664" cy="565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a-I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fa-IR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𝒌𝒔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505" y="2361513"/>
                <a:ext cx="5000664" cy="565861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731987"/>
            <a:ext cx="3114675" cy="2390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915816" y="3301686"/>
                <a:ext cx="5903924" cy="686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a-IR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fa-IR" sz="2400" b="1" i="1" smtClean="0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301686"/>
                <a:ext cx="5903924" cy="6869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516296" y="1673403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هدف بدست آوردن </a:t>
            </a:r>
            <a:r>
              <a:rPr lang="fa-IR" sz="2400" dirty="0" err="1" smtClean="0">
                <a:cs typeface="B Nazanin" panose="00000400000000000000" pitchFamily="2" charset="-78"/>
              </a:rPr>
              <a:t>ماتریس</a:t>
            </a:r>
            <a:r>
              <a:rPr lang="fa-IR" sz="2400" dirty="0" smtClean="0">
                <a:cs typeface="B Nazanin" panose="00000400000000000000" pitchFamily="2" charset="-78"/>
              </a:rPr>
              <a:t> </a:t>
            </a:r>
            <a:r>
              <a:rPr lang="en-US" sz="2400" dirty="0" err="1" smtClean="0">
                <a:cs typeface="B Nazanin" panose="00000400000000000000" pitchFamily="2" charset="-78"/>
              </a:rPr>
              <a:t>Z</a:t>
            </a:r>
            <a:r>
              <a:rPr lang="en-US" sz="2400" baseline="-25000" dirty="0" err="1" smtClean="0">
                <a:cs typeface="B Nazanin" panose="00000400000000000000" pitchFamily="2" charset="-78"/>
              </a:rPr>
              <a:t>m</a:t>
            </a:r>
            <a:endParaRPr lang="en-US" sz="2400" baseline="-25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79512" y="4362917"/>
                <a:ext cx="3852145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362917"/>
                <a:ext cx="3852145" cy="7013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9511" y="5217798"/>
                <a:ext cx="4233467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→→→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5217798"/>
                <a:ext cx="4233467" cy="377667"/>
              </a:xfrm>
              <a:prstGeom prst="rect">
                <a:avLst/>
              </a:prstGeom>
              <a:blipFill>
                <a:blip r:embed="rId9"/>
                <a:stretch>
                  <a:fillRect r="-100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556521" y="5558304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گزینه 1 درست است.</a:t>
            </a:r>
            <a:endParaRPr lang="en-US" sz="2400" baseline="-25000" dirty="0">
              <a:cs typeface="B Nazanin" panose="00000400000000000000" pitchFamily="2" charset="-78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55"/>
    </mc:Choice>
    <mc:Fallback>
      <p:transition spd="slow" advTm="154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3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32" y="2132856"/>
            <a:ext cx="8761938" cy="25922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77"/>
    </mc:Choice>
    <mc:Fallback>
      <p:transition spd="slow" advTm="12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 3 با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معادلات</a:t>
            </a:r>
            <a:r>
              <a:rPr lang="fa-IR" altLang="en-US" sz="3200" dirty="0" smtClean="0">
                <a:cs typeface="0 Titr Bold" panose="00000700000000000000" pitchFamily="2" charset="-78"/>
              </a:rPr>
              <a:t> حالت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1560" y="4582392"/>
                <a:ext cx="1667956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82392"/>
                <a:ext cx="1667956" cy="70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067944" y="4649474"/>
                <a:ext cx="3747629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649474"/>
                <a:ext cx="3747629" cy="7015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412" y="1903829"/>
            <a:ext cx="5591175" cy="25527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58"/>
    </mc:Choice>
    <mc:Fallback>
      <p:transition spd="slow" advTm="8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 3 با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معادلات</a:t>
            </a:r>
            <a:r>
              <a:rPr lang="fa-IR" altLang="en-US" sz="3200" dirty="0" smtClean="0">
                <a:cs typeface="0 Titr Bold" panose="00000700000000000000" pitchFamily="2" charset="-78"/>
              </a:rPr>
              <a:t> حالت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1560" y="4365104"/>
                <a:ext cx="2239266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65104"/>
                <a:ext cx="2239266" cy="70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729115" y="4293096"/>
                <a:ext cx="2292743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15" y="4293096"/>
                <a:ext cx="2292743" cy="692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412" y="1700808"/>
            <a:ext cx="5591175" cy="2552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532367" y="4293096"/>
                <a:ext cx="1787220" cy="635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367" y="4293096"/>
                <a:ext cx="1787220" cy="635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75856" y="5211227"/>
                <a:ext cx="3015569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211227"/>
                <a:ext cx="3015569" cy="7015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378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18"/>
    </mc:Choice>
    <mc:Fallback>
      <p:transition spd="slow" advTm="7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 3 با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معادلات</a:t>
            </a:r>
            <a:r>
              <a:rPr lang="fa-IR" altLang="en-US" sz="3200" dirty="0" smtClean="0">
                <a:cs typeface="0 Titr Bold" panose="00000700000000000000" pitchFamily="2" charset="-78"/>
              </a:rPr>
              <a:t> حالت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585862" y="1854899"/>
                <a:ext cx="3015569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862" y="1854899"/>
                <a:ext cx="3015569" cy="70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754553"/>
            <a:ext cx="3656018" cy="16691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558567" y="3480662"/>
                <a:ext cx="1461233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67" y="3480662"/>
                <a:ext cx="1461233" cy="701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562810" y="2642929"/>
                <a:ext cx="1672894" cy="701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810" y="2642929"/>
                <a:ext cx="1672894" cy="7015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9393" y="4345782"/>
                <a:ext cx="3048079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93" y="4345782"/>
                <a:ext cx="3048079" cy="13606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288061" y="4444635"/>
                <a:ext cx="5604419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=-</m:t>
                          </m:r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groupCh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061" y="4444635"/>
                <a:ext cx="5604419" cy="1360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4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31"/>
    </mc:Choice>
    <mc:Fallback>
      <p:transition spd="slow" advTm="95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89</Words>
  <Application>Microsoft Office PowerPoint</Application>
  <PresentationFormat>On-screen Show (4:3)</PresentationFormat>
  <Paragraphs>35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فرکانس های طبیعی  مثال ها </vt:lpstr>
      <vt:lpstr>مثال یک</vt:lpstr>
      <vt:lpstr>حل مثال یک</vt:lpstr>
      <vt:lpstr>مثال 2</vt:lpstr>
      <vt:lpstr>حل مثال 2</vt:lpstr>
      <vt:lpstr>مثال 3</vt:lpstr>
      <vt:lpstr>حل مثال  3 با معادلات حالت</vt:lpstr>
      <vt:lpstr>حل مثال  3 با معادلات حالت</vt:lpstr>
      <vt:lpstr>حل مثال  3 با معادلات حالت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234</cp:revision>
  <dcterms:created xsi:type="dcterms:W3CDTF">2006-09-23T12:30:29Z</dcterms:created>
  <dcterms:modified xsi:type="dcterms:W3CDTF">2021-04-26T13:45:58Z</dcterms:modified>
</cp:coreProperties>
</file>